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4" d="100"/>
          <a:sy n="104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0041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40080" y="123444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24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KONCEPT  ·  MATERIÁL  ·  PROTOTYP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40080" y="1691640"/>
            <a:ext cx="1097280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Rudi Entdecker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40080" y="269748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 dirty="0">
                <a:solidFill>
                  <a:srgbClr val="3A53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Objevovat. Učit se. Psát.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" y="3291840"/>
            <a:ext cx="9601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Výuková postava pro čtení, psaní a počítání — 1.–4. třída.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Klasická výuka a nové technologie.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59893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Fáze A a B online  ·  rudi-entdecker-cs.grok.me  ·  rudi-entdecker-material.grok.me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F16838B-A55A-C233-7787-3C530A6EE0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724632" y="1"/>
            <a:ext cx="4613004" cy="68579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ZÁMĚR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Ukázat konstruktivně, ne couvat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5440680" cy="2057400"/>
          </a:xfrm>
          <a:prstGeom prst="roundRect">
            <a:avLst>
              <a:gd name="adj" fmla="val 3556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371600"/>
            <a:ext cx="91440" cy="2057400"/>
          </a:xfrm>
          <a:prstGeom prst="rect">
            <a:avLst/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68680" y="155448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Situace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1938528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PISA připomíná zřejmé: čtení, psaní a počítání jsou základ. O účasti rozhodují ony — ne gadgety.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63640" y="1371600"/>
            <a:ext cx="5440680" cy="2057400"/>
          </a:xfrm>
          <a:prstGeom prst="roundRect">
            <a:avLst>
              <a:gd name="adj" fmla="val 3556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6263640" y="1371600"/>
            <a:ext cx="91440" cy="2057400"/>
          </a:xfrm>
          <a:prstGeom prst="rect">
            <a:avLst/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6583680" y="155448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Omyl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583680" y="1938528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Neselhává technologie. Selhává vybavení, kompetence a často postoj — u učitelů i rodičů.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611880"/>
            <a:ext cx="5440680" cy="2057400"/>
          </a:xfrm>
          <a:prstGeom prst="roundRect">
            <a:avLst>
              <a:gd name="adj" fmla="val 3556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548640" y="3611880"/>
            <a:ext cx="91440" cy="2057400"/>
          </a:xfrm>
          <a:prstGeom prst="rect">
            <a:avLst/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68680" y="379476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Špatná odpověď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68680" y="4178808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Ústup za obrazovku bere dětem svět, ve kterém žijí. AI jde dál. Nechat je pozadu není pedagogika.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263640" y="3611880"/>
            <a:ext cx="5440680" cy="2057400"/>
          </a:xfrm>
          <a:prstGeom prst="roundRect">
            <a:avLst>
              <a:gd name="adj" fmla="val 3556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6263640" y="3611880"/>
            <a:ext cx="91440" cy="2057400"/>
          </a:xfrm>
          <a:prstGeom prst="rect">
            <a:avLst/>
          </a:prstGeom>
          <a:solidFill>
            <a:srgbClr val="7A513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6583680" y="379476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Tento projekt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83680" y="4178808"/>
            <a:ext cx="493776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Malá, poctivá nabídka: nová forma výuky, analogová kniha plus digitální hra, ochrana dětí v návrhu. K vyzkoušení, ne k nařízení.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PŘÍBĚH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Rudi je často sám. Proto se stává objevitelem.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A53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325880" y="128016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Sám na cestě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389120" y="1280160"/>
            <a:ext cx="7223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Rodiče hodně pracují. Rudi chodí do školy sám. Je zodpovědný — a zvědavý.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48640" y="224028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A53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25880" y="224028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Město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389120" y="2240280"/>
            <a:ext cx="7223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Prochází se, dívá se na značení, domy, čísla. Město je jeho první učebnice.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48640" y="320040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A53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1325880" y="320040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389120" y="3200400"/>
            <a:ext cx="7223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Chce se pořádně naučit číst, psát, počítat. Chybí mu prostředky.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48640" y="416052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A53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325880" y="416052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Krabice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389120" y="4160520"/>
            <a:ext cx="7223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procházce: dárková krabice. Uvnitř tablet, kniha a tužka.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48640" y="5120640"/>
            <a:ext cx="640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3A536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325880" y="51206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Cesta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389120" y="5120640"/>
            <a:ext cx="7223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Učit se hrou — AI a tužka spolu, ne proti sobě.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POSTAVA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Vzór, ne maskot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48640" y="1188720"/>
            <a:ext cx="10972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Rudi nenahrazuje učitele. Doprovází. Děti vidí někoho, kdo se sám učí — nejistě, vytrvale, vlídně.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2743200" cy="1965960"/>
          </a:xfrm>
          <a:prstGeom prst="roundRect">
            <a:avLst>
              <a:gd name="adj" fmla="val 3721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31520" y="214884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Zvědavý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31520" y="2606040"/>
            <a:ext cx="23774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Dívá se, než sáhne.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29000" y="1965960"/>
            <a:ext cx="2743200" cy="1965960"/>
          </a:xfrm>
          <a:prstGeom prst="roundRect">
            <a:avLst>
              <a:gd name="adj" fmla="val 3721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3611880" y="214884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Samostatný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611880" y="2606040"/>
            <a:ext cx="23774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Jde svou cestou, požádá o pomoc.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309360" y="1965960"/>
            <a:ext cx="2743200" cy="1965960"/>
          </a:xfrm>
          <a:prstGeom prst="roundRect">
            <a:avLst>
              <a:gd name="adj" fmla="val 3721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92240" y="214884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Zodpovědný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2240" y="2606040"/>
            <a:ext cx="23774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Kniha a tužka k cestě patří.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189720" y="1965960"/>
            <a:ext cx="2743200" cy="1965960"/>
          </a:xfrm>
          <a:prstGeom prst="roundRect">
            <a:avLst>
              <a:gd name="adj" fmla="val 3721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9372600" y="2148840"/>
            <a:ext cx="23774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 děti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372600" y="2606040"/>
            <a:ext cx="23774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ironie, bez reklamy, bez strachu.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48640" y="416052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Cílová skupina: děti 1.–4. třída, rodiče, učitelé. Proto musí být hra bezpečná od začátku — ne „zabezpečená“ dodatečně.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48640" y="493776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1.–4. třída  ·  Čtení  ·  Psaní  ·  Počítání  ·  Hybrid analog + digitál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JÁDRO  1–4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 musí hra splnit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307592"/>
            <a:ext cx="438912" cy="438912"/>
          </a:xfrm>
          <a:prstGeom prst="ellipse">
            <a:avLst/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362456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23444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Interaktivní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703320" y="123444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Dítě jedná: sahá na hlásky, skládá slabiky, vyplňuje pole, píše do knihy. Ne film na proklikání.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496312"/>
            <a:ext cx="438912" cy="438912"/>
          </a:xfrm>
          <a:prstGeom prst="ellipse">
            <a:avLst/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48640" y="2551176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2316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Intuitivní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03320" y="242316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 město, tři cesty, jeden kruh. Málo textu, velké plochy, Rudi mluví krátce.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3685032"/>
            <a:ext cx="438912" cy="438912"/>
          </a:xfrm>
          <a:prstGeom prst="ellipse">
            <a:avLst/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548640" y="3739896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61188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Hravě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3703320" y="361188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Napětí bez tlaku. Žádný trest časovačem. Mapka hvězd po kole.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873752"/>
            <a:ext cx="438912" cy="438912"/>
          </a:xfrm>
          <a:prstGeom prst="ellipse">
            <a:avLst/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48640" y="4928616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8720" y="48006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Taxonomicky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3703320" y="4800600"/>
            <a:ext cx="7863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Najít → cvičit → rozumět. Hláska před slabikou před větou. Množství před číslem před příkladem.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JÁDRO  5–8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Stupňování, ochrana, učivo, rozvoj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307592"/>
            <a:ext cx="438912" cy="438912"/>
          </a:xfrm>
          <a:prstGeom prst="ellipse">
            <a:avLst/>
          </a:prstGeom>
          <a:solidFill>
            <a:srgbClr val="7A513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548640" y="1362456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2344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Obtížnost roste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297680" y="123444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 chybě lehčí, po úspěchu výš. Fáze A a B online: texty, věty, obor do 20.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496312"/>
            <a:ext cx="438912" cy="438912"/>
          </a:xfrm>
          <a:prstGeom prst="ellipse">
            <a:avLst/>
          </a:prstGeom>
          <a:solidFill>
            <a:srgbClr val="7A513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548640" y="2551176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2316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Bezpečně — především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297680" y="242316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účtu, bez chatu, bez nahrávání, bez kamery. Jen zařízení. Rodiče a učitelé ručí za použití.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3685032"/>
            <a:ext cx="438912" cy="438912"/>
          </a:xfrm>
          <a:prstGeom prst="ellipse">
            <a:avLst/>
          </a:prstGeom>
          <a:solidFill>
            <a:srgbClr val="7A513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548640" y="3739896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61188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Učivo 1.–4.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4297680" y="361188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Čtení, psaní, počítání základní školy. Žádné schválení učebnice. Doprovod, ne náhrada.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873752"/>
            <a:ext cx="438912" cy="438912"/>
          </a:xfrm>
          <a:prstGeom prst="ellipse">
            <a:avLst/>
          </a:prstGeom>
          <a:solidFill>
            <a:srgbClr val="7A513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548640" y="4928616"/>
            <a:ext cx="438912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C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8720" y="480060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Doplnit s mírou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4297680" y="480060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Analogová kniha zůstává. Další jazyky později (fáze C). Pohled třídy později. Ne vše naráz.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RUDIHO MĚSTO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Tři cesty, jeden kruh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325880"/>
            <a:ext cx="3611880" cy="3383280"/>
          </a:xfrm>
          <a:prstGeom prst="roundRect">
            <a:avLst>
              <a:gd name="adj" fmla="val 2703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48640" y="1325880"/>
            <a:ext cx="3611880" cy="109728"/>
          </a:xfrm>
          <a:prstGeom prst="rect">
            <a:avLst/>
          </a:prstGeom>
          <a:solidFill>
            <a:srgbClr val="4E6A8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1600200"/>
            <a:ext cx="3063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5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ČTENÍ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822960" y="19202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Cesta značení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822960" y="2514600"/>
            <a:ext cx="3063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Písmena, slabiky, krátké věty na značení města.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343400" y="1325880"/>
            <a:ext cx="3611880" cy="3383280"/>
          </a:xfrm>
          <a:prstGeom prst="roundRect">
            <a:avLst>
              <a:gd name="adj" fmla="val 2703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4343400" y="1325880"/>
            <a:ext cx="3611880" cy="109728"/>
          </a:xfrm>
          <a:prstGeom prst="rect">
            <a:avLst/>
          </a:prstGeom>
          <a:solidFill>
            <a:srgbClr val="7A513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4617720" y="1600200"/>
            <a:ext cx="3063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5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PSANÍ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617720" y="19202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Cesta knihy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617720" y="2514600"/>
            <a:ext cx="3063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Skládat slova. Závěr analogově: slovo nebo věta do vlastní knihy.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138160" y="1325880"/>
            <a:ext cx="3611880" cy="3383280"/>
          </a:xfrm>
          <a:prstGeom prst="roundRect">
            <a:avLst>
              <a:gd name="adj" fmla="val 2703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8138160" y="1325880"/>
            <a:ext cx="3611880" cy="109728"/>
          </a:xfrm>
          <a:prstGeom prst="rect">
            <a:avLst/>
          </a:prstGeom>
          <a:solidFill>
            <a:srgbClr val="8BB4C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8412480" y="1600200"/>
            <a:ext cx="30632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15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POČÍTÁNÍ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412480" y="19202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Cesta čísel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412480" y="2514600"/>
            <a:ext cx="30632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Množství, desítkové pole, plus a minus — obor do 10, pak 20.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493776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Jednotka: přijít → objevit → úkoly → mini-ověření → úkol do knihy → mapka hvězd.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 8  ·  TŘI FÁZE STAVBY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 vše naráz. Proto to drží.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325880"/>
            <a:ext cx="3611880" cy="3520440"/>
          </a:xfrm>
          <a:prstGeom prst="roundRect">
            <a:avLst>
              <a:gd name="adj" fmla="val 2597"/>
            </a:avLst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22960" y="155448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60" dirty="0">
                <a:solidFill>
                  <a:srgbClr val="8BB4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FÁZE 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22960" y="19202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C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Online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22960" y="2514600"/>
            <a:ext cx="30632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3ED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1.–2. třída. Tři cesty. 26 značení. Analogová kniha. Desítkové pole. Lokálně, bez účtu.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43400" y="1325880"/>
            <a:ext cx="3611880" cy="3520440"/>
          </a:xfrm>
          <a:prstGeom prst="roundRect">
            <a:avLst>
              <a:gd name="adj" fmla="val 2597"/>
            </a:avLst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617720" y="155448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60" dirty="0">
                <a:solidFill>
                  <a:srgbClr val="8BB4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FÁZE B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617720" y="19202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FFFCF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Online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617720" y="2514600"/>
            <a:ext cx="30632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F3EDE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Krátké texty, věty, obor do 20. Stejné grafiky. Žádný druhý obrazový svět.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38160" y="1325880"/>
            <a:ext cx="3611880" cy="3520440"/>
          </a:xfrm>
          <a:prstGeom prst="roundRect">
            <a:avLst>
              <a:gd name="adj" fmla="val 2597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8412480" y="1554480"/>
            <a:ext cx="3063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kern="0" spc="16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FÁZE C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412480" y="1920240"/>
            <a:ext cx="3063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Další krok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8412480" y="2514600"/>
            <a:ext cx="306324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Jemnější nastavení, pohled třídy. Stále bez chatu s dítětem.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STRÁNKA MATERIÁLU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Firemní design je zdroj. Ne dekorace.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118872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rudi-entdecker-cs.grok.me nese české texty a 26 značení. Figura a UI zůstávají na německé stránce. Svět zůstává jeden.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5486400" cy="1691640"/>
          </a:xfrm>
          <a:prstGeom prst="roundRect">
            <a:avLst>
              <a:gd name="adj" fmla="val 4324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Barvy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2743200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Papír, inkoust, kámen, námořnická. Čtení denim, psaní koňak, počítání nebe.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63640" y="2148840"/>
            <a:ext cx="5486400" cy="1691640"/>
          </a:xfrm>
          <a:prstGeom prst="roundRect">
            <a:avLst>
              <a:gd name="adj" fmla="val 4324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6537960" y="233172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Písma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37960" y="2743200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Fraunces pro značku a značení. Figtree pro běžný text.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977640"/>
            <a:ext cx="5486400" cy="1691640"/>
          </a:xfrm>
          <a:prstGeom prst="roundRect">
            <a:avLst>
              <a:gd name="adj" fmla="val 4324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822960" y="416052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Podklady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822960" y="4572000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značení, postoje postavy, desítkové pole, kniha, rozhraní. Jedna cesta.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63640" y="3977640"/>
            <a:ext cx="5486400" cy="1691640"/>
          </a:xfrm>
          <a:prstGeom prst="roundRect">
            <a:avLst>
              <a:gd name="adj" fmla="val 4324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6537960" y="4160520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Tisk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537960" y="4572000"/>
            <a:ext cx="49377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ppi pro pracovní listy. Stejná postava jako na obrazovce.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 osahání, ne k tvrzení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123444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Německá a italská hra ukazují fáze A a B. Česká hra přijde po značení. Prototyp je ukázka — ne učebnice.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2331720"/>
            <a:ext cx="11064240" cy="1115568"/>
          </a:xfrm>
          <a:prstGeom prst="roundRect">
            <a:avLst>
              <a:gd name="adj" fmla="val 6557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2468880"/>
            <a:ext cx="2926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 učitele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840480" y="2496312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Vidět, jak úkoly stoupají. Ověřit, zda hybrid (tužka + obrazovka) ve třídě obstojí.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566160"/>
            <a:ext cx="11064240" cy="1115568"/>
          </a:xfrm>
          <a:prstGeom prst="roundRect">
            <a:avLst>
              <a:gd name="adj" fmla="val 6557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22960" y="3703320"/>
            <a:ext cx="2926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 rodiče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3840480" y="3730752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Vidět ochranu: bez účtů, bez chatů. Sami rozhodnout o dohledu a použití.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800600"/>
            <a:ext cx="11064240" cy="1115568"/>
          </a:xfrm>
          <a:prstGeom prst="roundRect">
            <a:avLst>
              <a:gd name="adj" fmla="val 6557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822960" y="4937760"/>
            <a:ext cx="2926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 projekt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840480" y="4965192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Chyby jsou vidět (střih stylu, cache, chybějící značka). Právě proto je prototyp nutný.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OCHRANA DĚTÍ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Prevence před funkcí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48640" y="1280160"/>
            <a:ext cx="3611880" cy="914400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dětského účtu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43400" y="1280160"/>
            <a:ext cx="3611880" cy="914400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526280" y="15544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chatu s AI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138160" y="1280160"/>
            <a:ext cx="3611880" cy="914400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8321040" y="155448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nahrávání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48640" y="2331720"/>
            <a:ext cx="3611880" cy="914400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31520" y="260604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kamery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343400" y="2331720"/>
            <a:ext cx="3611880" cy="914400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526280" y="260604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sledování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8138160" y="2331720"/>
            <a:ext cx="3611880" cy="914400"/>
          </a:xfrm>
          <a:prstGeom prst="roundRect">
            <a:avLst>
              <a:gd name="adj" fmla="val 800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8321040" y="2606040"/>
            <a:ext cx="3246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 tlaku skóre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48640" y="35661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Psaní zůstává analogové. Aplikace písmo nepozná a fotku knihy neukládá. Pokrok jen v zařízení.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48640" y="425196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Rodiče a učitelé rozhodují o použití a zůstávají odpovědní za dohled, obsah a ochranu svěřených dětí. Použití na vlastní riziko.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PODMÍNKY PRO UČITELE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Technika nenahradí povolání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11430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Kdo chce zajistit čtení, psaní a počítání, potřebuje postoj a řemeslo — ne jen nový nástroj.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49808" y="196596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Diagnóza před aplikací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49808" y="2514600"/>
            <a:ext cx="3200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Vědět, kde dítě je. Cesty nenahrazují zjištění úrovně.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343400" y="178308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4544568" y="196596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Vést hybrid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544568" y="2514600"/>
            <a:ext cx="3200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Úkol do knihy patří do knihy. Neodkládat tužku, protože obrazovka je pohodlnější.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38160" y="178308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8339328" y="196596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Uvolnit frontální výuku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339328" y="2514600"/>
            <a:ext cx="3200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Krátký impuls, pak práce. Rudi je stanoviště — ne 45 minut projektoru.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384048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749808" y="402336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Znát ochranu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49808" y="4572000"/>
            <a:ext cx="3200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Žádné účty, žádné fotky dětí do cloudu. Pravidla před první hodinou.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43400" y="384048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4544568" y="402336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Vzít rodiče s sebou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44568" y="4572000"/>
            <a:ext cx="3200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Vysvětlit, proč tužka a obrazovka patří k sobě. Na strach neodpovídat zákazem.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138160" y="3840480"/>
            <a:ext cx="3611880" cy="1920240"/>
          </a:xfrm>
          <a:prstGeom prst="roundRect">
            <a:avLst>
              <a:gd name="adj" fmla="val 3810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8339328" y="4023360"/>
            <a:ext cx="3200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Umět to sami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8339328" y="4572000"/>
            <a:ext cx="32004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Kdo neumí vést hlásku a slabiku, nemůže hru smysluplně použít.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48640" y="347472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kern="0" spc="22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POTENCIÁL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Rozšiřitelné — bez zrady postavy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280160"/>
            <a:ext cx="11064240" cy="1024128"/>
          </a:xfrm>
          <a:prstGeom prst="roundRect">
            <a:avLst>
              <a:gd name="adj" fmla="val 7143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822960" y="1536192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Jazyky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3383280" y="1481328"/>
            <a:ext cx="7955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/ IT / CS stránky materiálu. Jádro zůstává stejné. Hra v dalších jazycích až po značení.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423160"/>
            <a:ext cx="11064240" cy="1024128"/>
          </a:xfrm>
          <a:prstGeom prst="roundRect">
            <a:avLst>
              <a:gd name="adj" fmla="val 7143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22960" y="2679192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Fáze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383280" y="2624328"/>
            <a:ext cx="7955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 B online. C následuje. Stejné město, víc úkolů. Žádná druhá značka.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566160"/>
            <a:ext cx="11064240" cy="1024128"/>
          </a:xfrm>
          <a:prstGeom prst="roundRect">
            <a:avLst>
              <a:gd name="adj" fmla="val 7143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822960" y="3822192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Tisk + digitál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383280" y="3767328"/>
            <a:ext cx="7955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Pracovní list z brandbooku, hra ze stejného souboru. Zlom média ano, zlom stylu ne.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48640" y="4709160"/>
            <a:ext cx="11064240" cy="1024128"/>
          </a:xfrm>
          <a:prstGeom prst="roundRect">
            <a:avLst>
              <a:gd name="adj" fmla="val 7143"/>
            </a:avLst>
          </a:prstGeom>
          <a:solidFill>
            <a:srgbClr val="FFFCF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822960" y="4965192"/>
            <a:ext cx="23774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Další předměty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3383280" y="4910328"/>
            <a:ext cx="7955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Nejdřív tři základy. Pak opatrně svět, hudba, pohyb — jen s novou kontrolou ochrany.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3EDE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3A536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/>
          <p:nvPr/>
        </p:nvSpPr>
        <p:spPr>
          <a:xfrm>
            <a:off x="640080" y="155448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26241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Řešení není méně světa.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33172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624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 výuka, která spojuje tužku a novou techniku — s ochranou, s postojem, s dítětem, které smí objevovat.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3749040"/>
            <a:ext cx="5303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Materiál CS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rudi-entdecker-cs.grok.me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126480" y="3749040"/>
            <a:ext cx="5303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Prototyp DE / IT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3A53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rudi-entdecker.grok.me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4892040"/>
            <a:ext cx="107899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Tatjany @unrealhailstorm s Grok Build. Není oficiální produkt xAI.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 k učení a zkoušení. Non-commercial. Žádné schválení učebnice.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65392"/>
            <a:ext cx="9692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Výukový projekt · Tatjana @unrealhailstorm · Grok Build · Non-commercial · Není produkt xAI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155680" y="6565392"/>
            <a:ext cx="54864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E84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1453</Words>
  <Application>Microsoft Office PowerPoint</Application>
  <PresentationFormat>Breitbild</PresentationFormat>
  <Paragraphs>202</Paragraphs>
  <Slides>14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Georgia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Rudi Entdecker — Konzept und Umsetzung</dc:title>
  <dc:subject>Lehrprojekt: Materialseite, Prototyp, Kinderschutz</dc:subject>
  <dc:creator>Tatjana @unrealhailstorm</dc:creator>
  <cp:lastModifiedBy>Tatjana Tagliabue</cp:lastModifiedBy>
  <cp:revision>2</cp:revision>
  <dcterms:created xsi:type="dcterms:W3CDTF">2026-08-31T11:55:52Z</dcterms:created>
  <dcterms:modified xsi:type="dcterms:W3CDTF">2026-09-24T21:14:17Z</dcterms:modified>
</cp:coreProperties>
</file>